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87" r:id="rId3"/>
    <p:sldId id="288" r:id="rId4"/>
    <p:sldId id="289" r:id="rId5"/>
    <p:sldId id="290" r:id="rId6"/>
    <p:sldId id="292" r:id="rId7"/>
    <p:sldId id="294" r:id="rId8"/>
    <p:sldId id="295" r:id="rId9"/>
    <p:sldId id="367" r:id="rId10"/>
    <p:sldId id="282" r:id="rId11"/>
    <p:sldId id="40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E9AC63-951B-45C0-B372-6BAFAE9A8AB6}">
          <p14:sldIdLst>
            <p14:sldId id="256"/>
          </p14:sldIdLst>
        </p14:section>
        <p14:section name="The Set type" id="{E0FADA83-8FB6-4659-9C1A-ECDE23AABDBC}">
          <p14:sldIdLst>
            <p14:sldId id="287"/>
            <p14:sldId id="288"/>
            <p14:sldId id="289"/>
            <p14:sldId id="290"/>
            <p14:sldId id="292"/>
            <p14:sldId id="294"/>
            <p14:sldId id="295"/>
            <p14:sldId id="367"/>
          </p14:sldIdLst>
        </p14:section>
        <p14:section name="Practice activity" id="{DD52C2B2-B764-4BB7-8F06-975654A31410}">
          <p14:sldIdLst>
            <p14:sldId id="282"/>
            <p14:sldId id="4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F7750-1993-4C4C-867A-DD8005508226}" type="datetimeFigureOut">
              <a:rPr lang="en-GB" smtClean="0"/>
              <a:t>04/08/2020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1B758-0B63-49EC-8E21-EF1A63DCDD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935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2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90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8C098-58A1-4DDA-938C-E7B15C0CB4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EE05-6A66-426B-8683-A50445A2C6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DCDB98-94FD-4ADF-BCEE-7CFBAA13C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92B0-ACF7-47DF-AB07-7BA0C9DB2A30}" type="datetimeFigureOut">
              <a:rPr lang="en-GB" smtClean="0"/>
              <a:t>04/08/2020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CD8E6-5348-43A0-9A2D-CD6185F93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418D4-7944-4200-A239-0A7B3060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DFA5-ECC8-4B95-82FA-188A69A3B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701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3EB76-565C-4536-92C1-2387AF517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F146B2-3F71-4C2F-AE53-16A2144649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C82ED-8840-416D-A650-F45F1C19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92B0-ACF7-47DF-AB07-7BA0C9DB2A30}" type="datetimeFigureOut">
              <a:rPr lang="en-GB" smtClean="0"/>
              <a:t>04/08/2020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2352A-3B96-4D4A-A81B-325B15D5E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C0440-E184-4B52-A8C0-7EC10B4ED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DFA5-ECC8-4B95-82FA-188A69A3B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40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B9536D-4AAA-4425-A97D-3AC5FC792D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97A8D1-A92E-45E4-9B40-C31BC9349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DDEC6-F3AA-495D-97F8-FB6501436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92B0-ACF7-47DF-AB07-7BA0C9DB2A30}" type="datetimeFigureOut">
              <a:rPr lang="en-GB" smtClean="0"/>
              <a:t>04/08/2020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84F9B-61CC-4B74-AB97-B9AA55D7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AF84E-29C0-44B8-B471-ECAD1205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DFA5-ECC8-4B95-82FA-188A69A3B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761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C5AF5-8D35-49B1-A2CF-A6B5E95B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CA9AF-6B33-4239-A4D2-41EFA0FEE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2A8B9-DE4A-4AC8-A541-10F507E3C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92B0-ACF7-47DF-AB07-7BA0C9DB2A30}" type="datetimeFigureOut">
              <a:rPr lang="en-GB" smtClean="0"/>
              <a:t>04/08/2020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DBEA2-27F8-4A8B-A289-CCFE191C5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8BB047-CD1B-4D73-879E-A9D0CA933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DFA5-ECC8-4B95-82FA-188A69A3B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7335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E441C-B106-44AD-96B9-CF49400AA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51FB3-34F4-40D6-BE37-51703C439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27DDF-C7D0-4F4E-8D35-AE3A4470E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92B0-ACF7-47DF-AB07-7BA0C9DB2A30}" type="datetimeFigureOut">
              <a:rPr lang="en-GB" smtClean="0"/>
              <a:t>04/08/2020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905C7-D6A4-4102-89CE-8EDB38E25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08AB8-C04C-4E19-86A6-6764340E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DFA5-ECC8-4B95-82FA-188A69A3B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97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07F5A-2422-4759-8E5F-6706BF94B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07709-1708-40FB-92EB-9C4D6FB5F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64C380-1D9B-40C1-8942-253821830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3CDA8-C0A8-41A5-891F-D07A7C1FB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92B0-ACF7-47DF-AB07-7BA0C9DB2A30}" type="datetimeFigureOut">
              <a:rPr lang="en-GB" smtClean="0"/>
              <a:t>04/08/2020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27E5B-D4DC-4B9C-B755-4167D2615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AD20A3-C343-4522-898E-4F9FDE90F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DFA5-ECC8-4B95-82FA-188A69A3B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63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C27B3-51B1-4CD1-BE8D-6C331EC5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00B09-FF0D-4030-AC22-AF45C32DD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A63C8-21CC-40F0-83AD-2E19013898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B1260-0BC0-4E0E-89E1-CF811543F3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7588AB-5F30-409E-B56A-8C6C796601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A95C68-459D-47B9-B23A-C77914A01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92B0-ACF7-47DF-AB07-7BA0C9DB2A30}" type="datetimeFigureOut">
              <a:rPr lang="en-GB" smtClean="0"/>
              <a:t>04/08/2020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2D8974-3FE7-4F87-B931-1F51931B0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C49CD5-90B7-4676-A4E6-C51359638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DFA5-ECC8-4B95-82FA-188A69A3B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805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A2F5-F3C4-476C-8D3F-953D88007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97B198-07C1-4DB2-A1FC-7FAA37898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92B0-ACF7-47DF-AB07-7BA0C9DB2A30}" type="datetimeFigureOut">
              <a:rPr lang="en-GB" smtClean="0"/>
              <a:t>04/08/2020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32EFB-8FAD-4E25-98ED-4B5765316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DEACA7-5748-4AF5-83EF-BA0998718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DFA5-ECC8-4B95-82FA-188A69A3B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229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507081-C76D-4F41-95BE-F039898B1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92B0-ACF7-47DF-AB07-7BA0C9DB2A30}" type="datetimeFigureOut">
              <a:rPr lang="en-GB" smtClean="0"/>
              <a:t>04/08/2020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69D6C2-3519-4828-B62C-06F0C6479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352CA-CFD6-4949-A0AF-FC05AB6A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DFA5-ECC8-4B95-82FA-188A69A3B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9403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CE46C-20DA-460D-ABC5-B2DBE6514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CD3CF-7A88-49D4-89F6-B2DF07CBB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26B7A-E19B-4AEB-9354-D5FC36D50A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713B6-D025-48FB-97C0-1E81E6830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92B0-ACF7-47DF-AB07-7BA0C9DB2A30}" type="datetimeFigureOut">
              <a:rPr lang="en-GB" smtClean="0"/>
              <a:t>04/08/2020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89174-D6BC-484D-A7E9-DAF3D50E3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DBABA-378A-4A42-BEAB-6063E43A0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DFA5-ECC8-4B95-82FA-188A69A3B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43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196BC-311F-4774-A702-25132BACE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094DC-6F98-4F0D-8169-5C143BEDB8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DBA759-0B35-4BC7-9A2B-18C8BF9B13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20BFC-E975-4B30-88C2-A63E5FBE9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92B0-ACF7-47DF-AB07-7BA0C9DB2A30}" type="datetimeFigureOut">
              <a:rPr lang="en-GB" smtClean="0"/>
              <a:t>04/08/2020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FD6F12-BF61-4D20-953C-14FFB01C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2006D-E70E-4D3D-A643-AE3F6AC0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0DFA5-ECC8-4B95-82FA-188A69A3B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349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34235E-2469-4A75-B7EB-9CEDC0A15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DD7675-D90C-451C-8DC1-60D91F8D3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35E7C3-0B33-41E6-8768-3A66403CB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A92B0-ACF7-47DF-AB07-7BA0C9DB2A30}" type="datetimeFigureOut">
              <a:rPr lang="en-GB" smtClean="0"/>
              <a:t>04/08/2020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9BD79-1EBC-4010-9434-9AEE104F4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77AFB-47AF-44FE-AF7F-F26D4E11D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0DFA5-ECC8-4B95-82FA-188A69A3BD2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89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7D715-A4F1-45E0-B5F1-2578D10834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practice – W6S1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6645E5-AA1E-45B8-AAEA-F70FE5E757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set type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8061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13255-86BC-43D7-B7A7-E6486DDF9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Friends list suggestion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8462E-45E7-40BF-BB16-DB02F849F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 us consider three persons, and their respective lists of friends, defined as sets below.</a:t>
            </a:r>
          </a:p>
          <a:p>
            <a:pPr marL="0" indent="0" algn="ctr">
              <a:buNone/>
            </a:pPr>
            <a:r>
              <a:rPr lang="en-GB" sz="2400" dirty="0" err="1"/>
              <a:t>matt_friends_set</a:t>
            </a:r>
            <a:r>
              <a:rPr lang="en-GB" sz="2400" dirty="0"/>
              <a:t> = {"Oka", "Sergey", "Chris"}</a:t>
            </a:r>
          </a:p>
          <a:p>
            <a:pPr marL="0" indent="0" algn="ctr">
              <a:buNone/>
            </a:pPr>
            <a:r>
              <a:rPr lang="en-GB" sz="2400" dirty="0" err="1"/>
              <a:t>sergey_friends_set</a:t>
            </a:r>
            <a:r>
              <a:rPr lang="en-GB" sz="2400" dirty="0"/>
              <a:t> = {"Chris", "Sergey", "Norman", "Tony"}</a:t>
            </a:r>
          </a:p>
          <a:p>
            <a:pPr marL="0" indent="0" algn="ctr">
              <a:buNone/>
            </a:pPr>
            <a:r>
              <a:rPr lang="en-GB" sz="2400" dirty="0" err="1"/>
              <a:t>chris_friends_set</a:t>
            </a:r>
            <a:r>
              <a:rPr lang="en-GB" sz="2400" dirty="0"/>
              <a:t> = {"Norman", "Sergey", "Natalie"}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Your objective is to write a function, </a:t>
            </a:r>
            <a:r>
              <a:rPr lang="en-US" b="1" dirty="0" err="1"/>
              <a:t>suggest_friends</a:t>
            </a:r>
            <a:r>
              <a:rPr lang="en-US" b="1" dirty="0"/>
              <a:t>()</a:t>
            </a:r>
            <a:r>
              <a:rPr lang="en-US" dirty="0"/>
              <a:t>, which will receive all three lists as its parameters, and will suggest friends for the first person (here, Matt).</a:t>
            </a:r>
          </a:p>
        </p:txBody>
      </p:sp>
    </p:spTree>
    <p:extLst>
      <p:ext uri="{BB962C8B-B14F-4D97-AF65-F5344CB8AC3E}">
        <p14:creationId xmlns:p14="http://schemas.microsoft.com/office/powerpoint/2010/main" val="869999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13255-86BC-43D7-B7A7-E6486DDF9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Activity 1 </a:t>
            </a:r>
            <a:r>
              <a:rPr lang="en-US" dirty="0"/>
              <a:t>- Friends list suggestion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8462E-45E7-40BF-BB16-DB02F849F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 us consider three persons, and their respective lists of friends, defined as sets below.</a:t>
            </a:r>
          </a:p>
          <a:p>
            <a:pPr marL="0" indent="0" algn="ctr">
              <a:buNone/>
            </a:pPr>
            <a:r>
              <a:rPr lang="en-GB" sz="2400" dirty="0" err="1"/>
              <a:t>matt_friends_set</a:t>
            </a:r>
            <a:r>
              <a:rPr lang="en-GB" sz="2400" dirty="0"/>
              <a:t> = {"Oka", "Sergey", "Chris"}</a:t>
            </a:r>
          </a:p>
          <a:p>
            <a:pPr marL="0" indent="0" algn="ctr">
              <a:buNone/>
            </a:pPr>
            <a:r>
              <a:rPr lang="en-GB" sz="2400" dirty="0" err="1"/>
              <a:t>sergey_friends_set</a:t>
            </a:r>
            <a:r>
              <a:rPr lang="en-GB" sz="2400" dirty="0"/>
              <a:t> = {"Chris", "Sergey", "Norman", "Tony"}</a:t>
            </a:r>
          </a:p>
          <a:p>
            <a:pPr marL="0" indent="0" algn="ctr">
              <a:buNone/>
            </a:pPr>
            <a:r>
              <a:rPr lang="en-GB" sz="2400" dirty="0" err="1"/>
              <a:t>chris_friends_set</a:t>
            </a:r>
            <a:r>
              <a:rPr lang="en-GB" sz="2400" dirty="0"/>
              <a:t> = {"Norman", "Sergey", "Natalie"}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function should suggest a friend </a:t>
            </a:r>
            <a:r>
              <a:rPr lang="en-US" b="1" dirty="0" err="1"/>
              <a:t>suggest_friends</a:t>
            </a:r>
            <a:r>
              <a:rPr lang="en-US" b="1" dirty="0"/>
              <a:t>()</a:t>
            </a:r>
            <a:r>
              <a:rPr lang="en-US" dirty="0"/>
              <a:t>, if and only if:</a:t>
            </a:r>
          </a:p>
          <a:p>
            <a:r>
              <a:rPr lang="en-US" dirty="0"/>
              <a:t>Matt is not already friend with this person,</a:t>
            </a:r>
          </a:p>
          <a:p>
            <a:r>
              <a:rPr lang="en-US" dirty="0"/>
              <a:t>Both Sergey and Chris are friends with this person.</a:t>
            </a:r>
          </a:p>
          <a:p>
            <a:r>
              <a:rPr lang="en-US" dirty="0"/>
              <a:t>Ideally, your function should be a single line function.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34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6BAF-54E3-4C73-8A50-879D7CAB9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set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1D844-5478-4B32-AFD8-155A9480E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Sets</a:t>
            </a:r>
            <a:r>
              <a:rPr lang="en-US" dirty="0"/>
              <a:t> are another </a:t>
            </a:r>
            <a:r>
              <a:rPr lang="en-US" b="1" dirty="0"/>
              <a:t>collections of variables</a:t>
            </a:r>
            <a:r>
              <a:rPr lang="en-US" dirty="0"/>
              <a:t> type in Python.</a:t>
            </a:r>
          </a:p>
          <a:p>
            <a:r>
              <a:rPr lang="en-US" dirty="0"/>
              <a:t>Very similar to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, their values are listed between </a:t>
            </a:r>
            <a:r>
              <a:rPr lang="en-US" b="1" dirty="0"/>
              <a:t>curly brackets </a:t>
            </a:r>
            <a:r>
              <a:rPr lang="en-US" b="1" dirty="0">
                <a:solidFill>
                  <a:srgbClr val="00B050"/>
                </a:solidFill>
              </a:rPr>
              <a:t>{}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B050"/>
                </a:solidFill>
              </a:rPr>
              <a:t>Sets</a:t>
            </a:r>
            <a:r>
              <a:rPr lang="en-US" b="1" dirty="0"/>
              <a:t> </a:t>
            </a:r>
            <a:r>
              <a:rPr lang="en-US" dirty="0"/>
              <a:t>are used to implement </a:t>
            </a:r>
            <a:r>
              <a:rPr lang="en-US" b="1" dirty="0"/>
              <a:t>concepts from mathematical set theory </a:t>
            </a:r>
            <a:r>
              <a:rPr lang="en-US" dirty="0"/>
              <a:t>(intersection of sets, union of sets, etc.)</a:t>
            </a:r>
          </a:p>
          <a:p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84325-ADD5-47D9-A682-795D0787B4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26050" r="29423" b="42975"/>
          <a:stretch/>
        </p:blipFill>
        <p:spPr>
          <a:xfrm>
            <a:off x="6172202" y="2084756"/>
            <a:ext cx="5977900" cy="415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71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D6BAF-54E3-4C73-8A50-879D7CAB9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set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1D844-5478-4B32-AFD8-155A9480E4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Sets</a:t>
            </a:r>
            <a:r>
              <a:rPr lang="en-US" dirty="0"/>
              <a:t> are another </a:t>
            </a:r>
            <a:r>
              <a:rPr lang="en-US" b="1" dirty="0"/>
              <a:t>collections of variables</a:t>
            </a:r>
            <a:r>
              <a:rPr lang="en-US" dirty="0"/>
              <a:t> type in Python.</a:t>
            </a:r>
          </a:p>
          <a:p>
            <a:r>
              <a:rPr lang="en-US" dirty="0"/>
              <a:t>Very similar to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, their values are listed between </a:t>
            </a:r>
            <a:r>
              <a:rPr lang="en-US" b="1" dirty="0"/>
              <a:t>curly brackets </a:t>
            </a:r>
            <a:r>
              <a:rPr lang="en-US" b="1" dirty="0">
                <a:solidFill>
                  <a:srgbClr val="00B050"/>
                </a:solidFill>
              </a:rPr>
              <a:t>{}</a:t>
            </a:r>
            <a:r>
              <a:rPr lang="en-US" b="1" dirty="0"/>
              <a:t>.</a:t>
            </a:r>
          </a:p>
          <a:p>
            <a:endParaRPr lang="en-US" b="1" dirty="0"/>
          </a:p>
          <a:p>
            <a:r>
              <a:rPr lang="en-US" b="1" dirty="0"/>
              <a:t>Key difference #1: </a:t>
            </a:r>
            <a:r>
              <a:rPr lang="en-US" dirty="0"/>
              <a:t>elements in sets </a:t>
            </a:r>
            <a:r>
              <a:rPr lang="en-US" b="1" dirty="0"/>
              <a:t>have no duplicates. </a:t>
            </a:r>
            <a:r>
              <a:rPr lang="en-US" dirty="0"/>
              <a:t>If duplicates exist on creation, they will be removed automatically.</a:t>
            </a:r>
            <a:endParaRPr lang="en-GB" b="1" dirty="0"/>
          </a:p>
          <a:p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89D67-7CEC-449A-BD18-B78C0F65E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26050" r="29423" b="42975"/>
          <a:stretch/>
        </p:blipFill>
        <p:spPr>
          <a:xfrm>
            <a:off x="6172202" y="2084756"/>
            <a:ext cx="5977900" cy="415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13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A692C-810D-42D6-912C-2660E88C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 are very limited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08CD3-147C-4D73-8CA4-C650D28B99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/>
          <a:lstStyle/>
          <a:p>
            <a:r>
              <a:rPr lang="en-US" b="1" dirty="0"/>
              <a:t>Membership</a:t>
            </a:r>
            <a:r>
              <a:rPr lang="en-US" dirty="0"/>
              <a:t> (</a:t>
            </a:r>
            <a:r>
              <a:rPr lang="en-US" b="1" dirty="0">
                <a:solidFill>
                  <a:srgbClr val="00B050"/>
                </a:solidFill>
              </a:rPr>
              <a:t>in</a:t>
            </a:r>
            <a:r>
              <a:rPr lang="en-US" dirty="0"/>
              <a:t>) works on sets.</a:t>
            </a:r>
          </a:p>
          <a:p>
            <a:r>
              <a:rPr lang="en-US" b="1" dirty="0"/>
              <a:t>Traversing</a:t>
            </a:r>
            <a:r>
              <a:rPr lang="en-US" dirty="0"/>
              <a:t> a set with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works.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However,</a:t>
            </a:r>
          </a:p>
          <a:p>
            <a:r>
              <a:rPr lang="en-US" dirty="0"/>
              <a:t>Most methods from lists/tuples do not work.</a:t>
            </a:r>
          </a:p>
          <a:p>
            <a:r>
              <a:rPr lang="en-US" dirty="0"/>
              <a:t>No indexing, slicing, updating.</a:t>
            </a:r>
          </a:p>
          <a:p>
            <a:r>
              <a:rPr lang="en-US" dirty="0"/>
              <a:t>Very limited range of applications.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D2424-F873-4941-B606-0B1EF9F01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38" t="36718" r="28205" b="17949"/>
          <a:stretch/>
        </p:blipFill>
        <p:spPr>
          <a:xfrm>
            <a:off x="6945925" y="29209"/>
            <a:ext cx="5159040" cy="4790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7D7CCA-C656-4212-B3E9-0C65A6CFD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74" t="52513" r="34808" b="29846"/>
          <a:stretch/>
        </p:blipFill>
        <p:spPr>
          <a:xfrm>
            <a:off x="7752859" y="4811930"/>
            <a:ext cx="3141785" cy="198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30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D8875-ACC5-4038-BBCC-B08CBDC9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Sets: mathematical concepts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1631-62C0-4F3C-B006-4AF5ECCCFD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However, sets have implemented </a:t>
            </a:r>
            <a:r>
              <a:rPr lang="en-US" b="1" dirty="0"/>
              <a:t>mathematical concepts from </a:t>
            </a:r>
            <a:r>
              <a:rPr lang="en-US" b="1" dirty="0">
                <a:solidFill>
                  <a:srgbClr val="7030A0"/>
                </a:solidFill>
              </a:rPr>
              <a:t>set theory</a:t>
            </a:r>
            <a:r>
              <a:rPr lang="en-US" dirty="0"/>
              <a:t>.</a:t>
            </a:r>
          </a:p>
          <a:p>
            <a:endParaRPr lang="en-GB" dirty="0"/>
          </a:p>
          <a:p>
            <a:r>
              <a:rPr lang="en-GB" b="1" dirty="0"/>
              <a:t>Intersection: </a:t>
            </a:r>
            <a:r>
              <a:rPr lang="en-GB" dirty="0"/>
              <a:t>elements that appear in two given sets.</a:t>
            </a:r>
          </a:p>
          <a:p>
            <a:endParaRPr lang="en-GB" dirty="0"/>
          </a:p>
          <a:p>
            <a:r>
              <a:rPr lang="en-GB" dirty="0"/>
              <a:t>Can be computed using the </a:t>
            </a:r>
            <a:r>
              <a:rPr lang="en-GB" b="1" dirty="0">
                <a:solidFill>
                  <a:srgbClr val="00B050"/>
                </a:solidFill>
              </a:rPr>
              <a:t>intersection</a:t>
            </a:r>
            <a:r>
              <a:rPr lang="en-GB" b="1" dirty="0"/>
              <a:t>() </a:t>
            </a:r>
            <a:r>
              <a:rPr lang="en-GB" dirty="0"/>
              <a:t>method.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614B6E-E037-4F64-B996-585785868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50000" r="28654" b="34154"/>
          <a:stretch/>
        </p:blipFill>
        <p:spPr>
          <a:xfrm>
            <a:off x="6085026" y="2032000"/>
            <a:ext cx="6010356" cy="204537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502AB3A-6F9B-4B81-AED0-8823AE31CE0F}"/>
              </a:ext>
            </a:extLst>
          </p:cNvPr>
          <p:cNvSpPr/>
          <p:nvPr/>
        </p:nvSpPr>
        <p:spPr>
          <a:xfrm>
            <a:off x="5814646" y="4743938"/>
            <a:ext cx="3259016" cy="1748937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CB8499-95AA-4CDC-802C-420E15A6B3F9}"/>
              </a:ext>
            </a:extLst>
          </p:cNvPr>
          <p:cNvSpPr/>
          <p:nvPr/>
        </p:nvSpPr>
        <p:spPr>
          <a:xfrm>
            <a:off x="7061200" y="4743938"/>
            <a:ext cx="3259016" cy="1748937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6B27C-122F-4D24-A056-7FEFF3CE9C57}"/>
              </a:ext>
            </a:extLst>
          </p:cNvPr>
          <p:cNvSpPr txBox="1"/>
          <p:nvPr/>
        </p:nvSpPr>
        <p:spPr>
          <a:xfrm>
            <a:off x="5884985" y="6280822"/>
            <a:ext cx="1031630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set1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C9F443-47A1-4061-81C5-659E6D4FB36C}"/>
              </a:ext>
            </a:extLst>
          </p:cNvPr>
          <p:cNvSpPr txBox="1"/>
          <p:nvPr/>
        </p:nvSpPr>
        <p:spPr>
          <a:xfrm>
            <a:off x="9667632" y="6303932"/>
            <a:ext cx="1031630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set2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720339-C929-4926-9156-DEC71E673198}"/>
              </a:ext>
            </a:extLst>
          </p:cNvPr>
          <p:cNvSpPr txBox="1"/>
          <p:nvPr/>
        </p:nvSpPr>
        <p:spPr>
          <a:xfrm>
            <a:off x="6197600" y="5314462"/>
            <a:ext cx="422031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AFFA06-DAEF-48E7-B11F-4BBB1610CC8A}"/>
              </a:ext>
            </a:extLst>
          </p:cNvPr>
          <p:cNvSpPr txBox="1"/>
          <p:nvPr/>
        </p:nvSpPr>
        <p:spPr>
          <a:xfrm>
            <a:off x="7959969" y="4940484"/>
            <a:ext cx="422031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2B989-57F8-434A-B7EF-9FA4DCAE387A}"/>
              </a:ext>
            </a:extLst>
          </p:cNvPr>
          <p:cNvSpPr txBox="1"/>
          <p:nvPr/>
        </p:nvSpPr>
        <p:spPr>
          <a:xfrm>
            <a:off x="7686431" y="5842001"/>
            <a:ext cx="422031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8E8CD2-4751-4707-B44B-3D5D52298F7C}"/>
              </a:ext>
            </a:extLst>
          </p:cNvPr>
          <p:cNvSpPr txBox="1"/>
          <p:nvPr/>
        </p:nvSpPr>
        <p:spPr>
          <a:xfrm>
            <a:off x="9456616" y="5528225"/>
            <a:ext cx="422031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373F6F-2FBF-4DD5-974C-CE9DF015C9C8}"/>
              </a:ext>
            </a:extLst>
          </p:cNvPr>
          <p:cNvSpPr/>
          <p:nvPr/>
        </p:nvSpPr>
        <p:spPr>
          <a:xfrm>
            <a:off x="7573108" y="4532923"/>
            <a:ext cx="1053124" cy="218830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4AF5D-1B55-4D77-B525-A52A9E489497}"/>
              </a:ext>
            </a:extLst>
          </p:cNvPr>
          <p:cNvSpPr txBox="1"/>
          <p:nvPr/>
        </p:nvSpPr>
        <p:spPr>
          <a:xfrm>
            <a:off x="6799385" y="4181232"/>
            <a:ext cx="304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Intersection of set1 and s2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320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D8875-ACC5-4038-BBCC-B08CBDC9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Sets: mathematical concepts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1631-62C0-4F3C-B006-4AF5ECCCFD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However, sets have implemented </a:t>
            </a:r>
            <a:r>
              <a:rPr lang="en-US" b="1" dirty="0"/>
              <a:t>mathematical concepts from </a:t>
            </a:r>
            <a:r>
              <a:rPr lang="en-US" b="1" dirty="0">
                <a:solidFill>
                  <a:srgbClr val="7030A0"/>
                </a:solidFill>
              </a:rPr>
              <a:t>set theory</a:t>
            </a:r>
            <a:r>
              <a:rPr lang="en-US" dirty="0"/>
              <a:t>.</a:t>
            </a:r>
          </a:p>
          <a:p>
            <a:endParaRPr lang="en-GB" dirty="0"/>
          </a:p>
          <a:p>
            <a:r>
              <a:rPr lang="en-GB" b="1" dirty="0"/>
              <a:t>Union: </a:t>
            </a:r>
            <a:r>
              <a:rPr lang="en-GB" dirty="0"/>
              <a:t>elements that appear in either of two given sets.</a:t>
            </a:r>
          </a:p>
          <a:p>
            <a:endParaRPr lang="en-GB" dirty="0"/>
          </a:p>
          <a:p>
            <a:r>
              <a:rPr lang="en-GB" dirty="0"/>
              <a:t>Can be computed using the </a:t>
            </a:r>
            <a:r>
              <a:rPr lang="en-GB" b="1" dirty="0">
                <a:solidFill>
                  <a:srgbClr val="00B050"/>
                </a:solidFill>
              </a:rPr>
              <a:t>union</a:t>
            </a:r>
            <a:r>
              <a:rPr lang="en-GB" b="1" dirty="0"/>
              <a:t>() </a:t>
            </a:r>
            <a:r>
              <a:rPr lang="en-GB" dirty="0"/>
              <a:t>method.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02AB3A-6F9B-4B81-AED0-8823AE31CE0F}"/>
              </a:ext>
            </a:extLst>
          </p:cNvPr>
          <p:cNvSpPr/>
          <p:nvPr/>
        </p:nvSpPr>
        <p:spPr>
          <a:xfrm>
            <a:off x="5814646" y="4743938"/>
            <a:ext cx="3259016" cy="1748937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CB8499-95AA-4CDC-802C-420E15A6B3F9}"/>
              </a:ext>
            </a:extLst>
          </p:cNvPr>
          <p:cNvSpPr/>
          <p:nvPr/>
        </p:nvSpPr>
        <p:spPr>
          <a:xfrm>
            <a:off x="7061200" y="4743938"/>
            <a:ext cx="3259016" cy="1748937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6B27C-122F-4D24-A056-7FEFF3CE9C57}"/>
              </a:ext>
            </a:extLst>
          </p:cNvPr>
          <p:cNvSpPr txBox="1"/>
          <p:nvPr/>
        </p:nvSpPr>
        <p:spPr>
          <a:xfrm>
            <a:off x="5884985" y="6280822"/>
            <a:ext cx="1031630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set1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C9F443-47A1-4061-81C5-659E6D4FB36C}"/>
              </a:ext>
            </a:extLst>
          </p:cNvPr>
          <p:cNvSpPr txBox="1"/>
          <p:nvPr/>
        </p:nvSpPr>
        <p:spPr>
          <a:xfrm>
            <a:off x="9667632" y="6303932"/>
            <a:ext cx="1031630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set2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720339-C929-4926-9156-DEC71E673198}"/>
              </a:ext>
            </a:extLst>
          </p:cNvPr>
          <p:cNvSpPr txBox="1"/>
          <p:nvPr/>
        </p:nvSpPr>
        <p:spPr>
          <a:xfrm>
            <a:off x="6197600" y="5314462"/>
            <a:ext cx="422031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AFFA06-DAEF-48E7-B11F-4BBB1610CC8A}"/>
              </a:ext>
            </a:extLst>
          </p:cNvPr>
          <p:cNvSpPr txBox="1"/>
          <p:nvPr/>
        </p:nvSpPr>
        <p:spPr>
          <a:xfrm>
            <a:off x="7959969" y="4940484"/>
            <a:ext cx="422031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2B989-57F8-434A-B7EF-9FA4DCAE387A}"/>
              </a:ext>
            </a:extLst>
          </p:cNvPr>
          <p:cNvSpPr txBox="1"/>
          <p:nvPr/>
        </p:nvSpPr>
        <p:spPr>
          <a:xfrm>
            <a:off x="7686431" y="5842001"/>
            <a:ext cx="422031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8E8CD2-4751-4707-B44B-3D5D52298F7C}"/>
              </a:ext>
            </a:extLst>
          </p:cNvPr>
          <p:cNvSpPr txBox="1"/>
          <p:nvPr/>
        </p:nvSpPr>
        <p:spPr>
          <a:xfrm>
            <a:off x="9456616" y="5528225"/>
            <a:ext cx="422031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373F6F-2FBF-4DD5-974C-CE9DF015C9C8}"/>
              </a:ext>
            </a:extLst>
          </p:cNvPr>
          <p:cNvSpPr/>
          <p:nvPr/>
        </p:nvSpPr>
        <p:spPr>
          <a:xfrm>
            <a:off x="5744308" y="4532923"/>
            <a:ext cx="4673600" cy="218830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4AF5D-1B55-4D77-B525-A52A9E489497}"/>
              </a:ext>
            </a:extLst>
          </p:cNvPr>
          <p:cNvSpPr txBox="1"/>
          <p:nvPr/>
        </p:nvSpPr>
        <p:spPr>
          <a:xfrm>
            <a:off x="6799385" y="4181232"/>
            <a:ext cx="304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Union of set1 and s2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20DF15-238B-45EE-B8B1-44CF5EF45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33195" r="26474" b="50000"/>
          <a:stretch/>
        </p:blipFill>
        <p:spPr>
          <a:xfrm>
            <a:off x="5835083" y="1878871"/>
            <a:ext cx="6353009" cy="198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48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D8875-ACC5-4038-BBCC-B08CBDC9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Sets: math. concepts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1631-62C0-4F3C-B006-4AF5ECCCFD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However, sets have implemented </a:t>
            </a:r>
            <a:r>
              <a:rPr lang="en-US" b="1" dirty="0"/>
              <a:t>mathematical concepts from </a:t>
            </a:r>
            <a:r>
              <a:rPr lang="en-US" b="1" dirty="0">
                <a:solidFill>
                  <a:srgbClr val="7030A0"/>
                </a:solidFill>
              </a:rPr>
              <a:t>set theory</a:t>
            </a:r>
            <a:r>
              <a:rPr lang="en-US" dirty="0"/>
              <a:t>.</a:t>
            </a:r>
          </a:p>
          <a:p>
            <a:endParaRPr lang="en-GB" dirty="0"/>
          </a:p>
          <a:p>
            <a:r>
              <a:rPr lang="en-GB" b="1" dirty="0"/>
              <a:t>Difference: </a:t>
            </a:r>
            <a:r>
              <a:rPr lang="en-GB" dirty="0"/>
              <a:t>elements that appear in one set but not the other.</a:t>
            </a:r>
          </a:p>
          <a:p>
            <a:endParaRPr lang="en-GB" dirty="0"/>
          </a:p>
          <a:p>
            <a:r>
              <a:rPr lang="en-GB" dirty="0"/>
              <a:t>Can be computed using the </a:t>
            </a:r>
            <a:r>
              <a:rPr lang="en-GB" b="1" dirty="0">
                <a:solidFill>
                  <a:srgbClr val="00B050"/>
                </a:solidFill>
              </a:rPr>
              <a:t>difference</a:t>
            </a:r>
            <a:r>
              <a:rPr lang="en-GB" b="1" dirty="0"/>
              <a:t>() </a:t>
            </a:r>
            <a:r>
              <a:rPr lang="en-GB" dirty="0"/>
              <a:t>method.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02AB3A-6F9B-4B81-AED0-8823AE31CE0F}"/>
              </a:ext>
            </a:extLst>
          </p:cNvPr>
          <p:cNvSpPr/>
          <p:nvPr/>
        </p:nvSpPr>
        <p:spPr>
          <a:xfrm>
            <a:off x="5814646" y="4743938"/>
            <a:ext cx="3259016" cy="1748937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CB8499-95AA-4CDC-802C-420E15A6B3F9}"/>
              </a:ext>
            </a:extLst>
          </p:cNvPr>
          <p:cNvSpPr/>
          <p:nvPr/>
        </p:nvSpPr>
        <p:spPr>
          <a:xfrm>
            <a:off x="7061200" y="4743938"/>
            <a:ext cx="3259016" cy="1748937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6B27C-122F-4D24-A056-7FEFF3CE9C57}"/>
              </a:ext>
            </a:extLst>
          </p:cNvPr>
          <p:cNvSpPr txBox="1"/>
          <p:nvPr/>
        </p:nvSpPr>
        <p:spPr>
          <a:xfrm>
            <a:off x="6963508" y="6480114"/>
            <a:ext cx="1031630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set1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C9F443-47A1-4061-81C5-659E6D4FB36C}"/>
              </a:ext>
            </a:extLst>
          </p:cNvPr>
          <p:cNvSpPr txBox="1"/>
          <p:nvPr/>
        </p:nvSpPr>
        <p:spPr>
          <a:xfrm>
            <a:off x="9667632" y="6303932"/>
            <a:ext cx="1031630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set2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720339-C929-4926-9156-DEC71E673198}"/>
              </a:ext>
            </a:extLst>
          </p:cNvPr>
          <p:cNvSpPr txBox="1"/>
          <p:nvPr/>
        </p:nvSpPr>
        <p:spPr>
          <a:xfrm>
            <a:off x="6197600" y="5314462"/>
            <a:ext cx="422031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AFFA06-DAEF-48E7-B11F-4BBB1610CC8A}"/>
              </a:ext>
            </a:extLst>
          </p:cNvPr>
          <p:cNvSpPr txBox="1"/>
          <p:nvPr/>
        </p:nvSpPr>
        <p:spPr>
          <a:xfrm>
            <a:off x="7959969" y="4940484"/>
            <a:ext cx="422031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2B989-57F8-434A-B7EF-9FA4DCAE387A}"/>
              </a:ext>
            </a:extLst>
          </p:cNvPr>
          <p:cNvSpPr txBox="1"/>
          <p:nvPr/>
        </p:nvSpPr>
        <p:spPr>
          <a:xfrm>
            <a:off x="7686431" y="5842001"/>
            <a:ext cx="422031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8E8CD2-4751-4707-B44B-3D5D52298F7C}"/>
              </a:ext>
            </a:extLst>
          </p:cNvPr>
          <p:cNvSpPr txBox="1"/>
          <p:nvPr/>
        </p:nvSpPr>
        <p:spPr>
          <a:xfrm>
            <a:off x="9456616" y="5528225"/>
            <a:ext cx="422031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9373F6F-2FBF-4DD5-974C-CE9DF015C9C8}"/>
              </a:ext>
            </a:extLst>
          </p:cNvPr>
          <p:cNvSpPr/>
          <p:nvPr/>
        </p:nvSpPr>
        <p:spPr>
          <a:xfrm>
            <a:off x="5744308" y="4532923"/>
            <a:ext cx="1172307" cy="2188307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E4AF5D-1B55-4D77-B525-A52A9E489497}"/>
              </a:ext>
            </a:extLst>
          </p:cNvPr>
          <p:cNvSpPr txBox="1"/>
          <p:nvPr/>
        </p:nvSpPr>
        <p:spPr>
          <a:xfrm>
            <a:off x="5541107" y="4198307"/>
            <a:ext cx="3040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Difference of set1 and s2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F83C2-08FD-4658-B134-04F2C45FD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42667" r="26795" b="25984"/>
          <a:stretch/>
        </p:blipFill>
        <p:spPr>
          <a:xfrm>
            <a:off x="5814646" y="194775"/>
            <a:ext cx="6308593" cy="375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02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D8875-ACC5-4038-BBCC-B08CBDC9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Sets: math. concepts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F1631-62C0-4F3C-B006-4AF5ECCCFD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However, sets have implemented </a:t>
            </a:r>
            <a:r>
              <a:rPr lang="en-US" b="1" dirty="0"/>
              <a:t>mathematical concepts from </a:t>
            </a:r>
            <a:r>
              <a:rPr lang="en-US" b="1" dirty="0">
                <a:solidFill>
                  <a:srgbClr val="7030A0"/>
                </a:solidFill>
              </a:rPr>
              <a:t>set theory</a:t>
            </a:r>
            <a:r>
              <a:rPr lang="en-US" dirty="0"/>
              <a:t>.</a:t>
            </a:r>
          </a:p>
          <a:p>
            <a:endParaRPr lang="en-GB" dirty="0"/>
          </a:p>
          <a:p>
            <a:r>
              <a:rPr lang="en-GB" b="1" dirty="0"/>
              <a:t>Subset: </a:t>
            </a:r>
            <a:r>
              <a:rPr lang="en-GB" dirty="0"/>
              <a:t>are</a:t>
            </a:r>
            <a:r>
              <a:rPr lang="en-GB" b="1" dirty="0"/>
              <a:t> </a:t>
            </a:r>
            <a:r>
              <a:rPr lang="en-GB" dirty="0"/>
              <a:t>all</a:t>
            </a:r>
            <a:r>
              <a:rPr lang="en-GB" b="1" dirty="0"/>
              <a:t> </a:t>
            </a:r>
            <a:r>
              <a:rPr lang="en-GB" dirty="0"/>
              <a:t>elements from one set also in another?</a:t>
            </a:r>
          </a:p>
          <a:p>
            <a:endParaRPr lang="en-GB" dirty="0"/>
          </a:p>
          <a:p>
            <a:r>
              <a:rPr lang="en-GB" dirty="0"/>
              <a:t>Can be computed using the </a:t>
            </a:r>
            <a:r>
              <a:rPr lang="en-GB" b="1" dirty="0" err="1">
                <a:solidFill>
                  <a:srgbClr val="00B050"/>
                </a:solidFill>
              </a:rPr>
              <a:t>issubset</a:t>
            </a:r>
            <a:r>
              <a:rPr lang="en-GB" b="1" dirty="0"/>
              <a:t>() </a:t>
            </a:r>
            <a:r>
              <a:rPr lang="en-GB" dirty="0"/>
              <a:t>method, and even comparison operators</a:t>
            </a:r>
            <a:br>
              <a:rPr lang="en-GB" dirty="0"/>
            </a:br>
            <a:r>
              <a:rPr lang="en-GB" dirty="0"/>
              <a:t>(</a:t>
            </a:r>
            <a:r>
              <a:rPr lang="en-GB" b="1" dirty="0">
                <a:solidFill>
                  <a:srgbClr val="00B050"/>
                </a:solidFill>
              </a:rPr>
              <a:t>&lt;=</a:t>
            </a:r>
            <a:r>
              <a:rPr lang="en-GB" dirty="0"/>
              <a:t>, </a:t>
            </a:r>
            <a:r>
              <a:rPr lang="en-GB" b="1" dirty="0">
                <a:solidFill>
                  <a:srgbClr val="00B050"/>
                </a:solidFill>
              </a:rPr>
              <a:t>&gt;=</a:t>
            </a:r>
            <a:r>
              <a:rPr lang="en-GB" dirty="0"/>
              <a:t>).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502AB3A-6F9B-4B81-AED0-8823AE31CE0F}"/>
              </a:ext>
            </a:extLst>
          </p:cNvPr>
          <p:cNvSpPr/>
          <p:nvPr/>
        </p:nvSpPr>
        <p:spPr>
          <a:xfrm>
            <a:off x="5814646" y="4743938"/>
            <a:ext cx="3259016" cy="1748937"/>
          </a:xfrm>
          <a:prstGeom prst="ellipse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CB8499-95AA-4CDC-802C-420E15A6B3F9}"/>
              </a:ext>
            </a:extLst>
          </p:cNvPr>
          <p:cNvSpPr/>
          <p:nvPr/>
        </p:nvSpPr>
        <p:spPr>
          <a:xfrm>
            <a:off x="7061200" y="4743938"/>
            <a:ext cx="3259016" cy="1748937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26B27C-122F-4D24-A056-7FEFF3CE9C57}"/>
              </a:ext>
            </a:extLst>
          </p:cNvPr>
          <p:cNvSpPr txBox="1"/>
          <p:nvPr/>
        </p:nvSpPr>
        <p:spPr>
          <a:xfrm>
            <a:off x="6682154" y="6081980"/>
            <a:ext cx="1031630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set1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C9F443-47A1-4061-81C5-659E6D4FB36C}"/>
              </a:ext>
            </a:extLst>
          </p:cNvPr>
          <p:cNvSpPr txBox="1"/>
          <p:nvPr/>
        </p:nvSpPr>
        <p:spPr>
          <a:xfrm>
            <a:off x="9040447" y="5987036"/>
            <a:ext cx="1031630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set2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720339-C929-4926-9156-DEC71E673198}"/>
              </a:ext>
            </a:extLst>
          </p:cNvPr>
          <p:cNvSpPr txBox="1"/>
          <p:nvPr/>
        </p:nvSpPr>
        <p:spPr>
          <a:xfrm>
            <a:off x="6197600" y="5314462"/>
            <a:ext cx="422031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AFFA06-DAEF-48E7-B11F-4BBB1610CC8A}"/>
              </a:ext>
            </a:extLst>
          </p:cNvPr>
          <p:cNvSpPr txBox="1"/>
          <p:nvPr/>
        </p:nvSpPr>
        <p:spPr>
          <a:xfrm>
            <a:off x="7959969" y="4940484"/>
            <a:ext cx="422031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2B989-57F8-434A-B7EF-9FA4DCAE387A}"/>
              </a:ext>
            </a:extLst>
          </p:cNvPr>
          <p:cNvSpPr txBox="1"/>
          <p:nvPr/>
        </p:nvSpPr>
        <p:spPr>
          <a:xfrm>
            <a:off x="7686431" y="5842001"/>
            <a:ext cx="422031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8E8CD2-4751-4707-B44B-3D5D52298F7C}"/>
              </a:ext>
            </a:extLst>
          </p:cNvPr>
          <p:cNvSpPr txBox="1"/>
          <p:nvPr/>
        </p:nvSpPr>
        <p:spPr>
          <a:xfrm>
            <a:off x="9456616" y="5528225"/>
            <a:ext cx="422031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5DAF53-9F42-45D4-BD07-2EBCAA053CFF}"/>
              </a:ext>
            </a:extLst>
          </p:cNvPr>
          <p:cNvSpPr/>
          <p:nvPr/>
        </p:nvSpPr>
        <p:spPr>
          <a:xfrm>
            <a:off x="5541107" y="4442597"/>
            <a:ext cx="6478955" cy="2372683"/>
          </a:xfrm>
          <a:prstGeom prst="ellipse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0DFB2D-5914-4488-BEB4-5D577DA2500F}"/>
              </a:ext>
            </a:extLst>
          </p:cNvPr>
          <p:cNvSpPr txBox="1"/>
          <p:nvPr/>
        </p:nvSpPr>
        <p:spPr>
          <a:xfrm>
            <a:off x="10931769" y="5303107"/>
            <a:ext cx="422031" cy="37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A84616-4530-45E1-92BB-BAA0522DED86}"/>
              </a:ext>
            </a:extLst>
          </p:cNvPr>
          <p:cNvSpPr txBox="1"/>
          <p:nvPr/>
        </p:nvSpPr>
        <p:spPr>
          <a:xfrm>
            <a:off x="10234246" y="6225051"/>
            <a:ext cx="636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set3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AE6971-227E-4B2B-AED8-52C97D37E9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43077" r="28141" b="25590"/>
          <a:stretch/>
        </p:blipFill>
        <p:spPr>
          <a:xfrm>
            <a:off x="6262845" y="397824"/>
            <a:ext cx="5757217" cy="374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91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#10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7827"/>
            <a:ext cx="5382846" cy="5163403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#10: Lists are more versatile, sets/tuples are more efficient.</a:t>
            </a:r>
          </a:p>
          <a:p>
            <a:pPr marL="0" indent="0">
              <a:buNone/>
            </a:pPr>
            <a:r>
              <a:rPr lang="en-US" sz="2400" dirty="0"/>
              <a:t>What should we prefer between lists, tuples and sets? Well, it depends.</a:t>
            </a:r>
          </a:p>
          <a:p>
            <a:r>
              <a:rPr lang="en-US" sz="2400" dirty="0"/>
              <a:t>Overall, </a:t>
            </a:r>
            <a:r>
              <a:rPr lang="en-US" sz="2400" b="1" dirty="0"/>
              <a:t>lists</a:t>
            </a:r>
            <a:r>
              <a:rPr lang="en-US" sz="2400" dirty="0"/>
              <a:t> are </a:t>
            </a:r>
            <a:r>
              <a:rPr lang="en-US" sz="2400" b="1" dirty="0"/>
              <a:t>more</a:t>
            </a:r>
            <a:r>
              <a:rPr lang="en-US" sz="2400" dirty="0"/>
              <a:t> </a:t>
            </a:r>
            <a:r>
              <a:rPr lang="en-US" sz="2400" b="1" dirty="0"/>
              <a:t>versatile</a:t>
            </a:r>
            <a:r>
              <a:rPr lang="en-US" sz="2400" dirty="0"/>
              <a:t> (more functions and methods).</a:t>
            </a:r>
          </a:p>
          <a:p>
            <a:r>
              <a:rPr lang="en-US" sz="2400" b="1" dirty="0"/>
              <a:t>Tuples</a:t>
            </a:r>
            <a:r>
              <a:rPr lang="en-US" sz="2400" dirty="0"/>
              <a:t> are </a:t>
            </a:r>
            <a:r>
              <a:rPr lang="en-US" sz="2400" b="1" dirty="0"/>
              <a:t>more efficient </a:t>
            </a:r>
            <a:r>
              <a:rPr lang="en-US" sz="2400" dirty="0"/>
              <a:t>for basic operations.</a:t>
            </a:r>
          </a:p>
          <a:p>
            <a:r>
              <a:rPr lang="en-US" sz="2400" b="1" dirty="0"/>
              <a:t>Sets</a:t>
            </a:r>
            <a:r>
              <a:rPr lang="en-US" sz="2400" dirty="0"/>
              <a:t> offer very </a:t>
            </a:r>
            <a:r>
              <a:rPr lang="en-US" sz="2400" b="1" dirty="0"/>
              <a:t>specific methods </a:t>
            </a:r>
            <a:r>
              <a:rPr lang="en-US" sz="2400" dirty="0"/>
              <a:t>covering mathematical concepts from </a:t>
            </a:r>
            <a:r>
              <a:rPr lang="en-US" sz="2400" b="1" dirty="0"/>
              <a:t>set theory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Use all three, based on your needs, and use </a:t>
            </a:r>
            <a:r>
              <a:rPr lang="en-US" sz="2400" b="1" dirty="0"/>
              <a:t>types</a:t>
            </a:r>
            <a:r>
              <a:rPr lang="en-US" sz="2400" dirty="0"/>
              <a:t> </a:t>
            </a:r>
            <a:r>
              <a:rPr lang="en-US" sz="2400" b="1" dirty="0"/>
              <a:t>conversion </a:t>
            </a:r>
            <a:r>
              <a:rPr lang="en-US" sz="2400" dirty="0"/>
              <a:t>if needed!</a:t>
            </a:r>
          </a:p>
        </p:txBody>
      </p:sp>
    </p:spTree>
    <p:extLst>
      <p:ext uri="{BB962C8B-B14F-4D97-AF65-F5344CB8AC3E}">
        <p14:creationId xmlns:p14="http://schemas.microsoft.com/office/powerpoint/2010/main" val="3595317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661</Words>
  <Application>Microsoft Office PowerPoint</Application>
  <PresentationFormat>Widescreen</PresentationFormat>
  <Paragraphs>100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Extra practice – W6S1</vt:lpstr>
      <vt:lpstr>The set type</vt:lpstr>
      <vt:lpstr>The set type</vt:lpstr>
      <vt:lpstr>Sets are very limited</vt:lpstr>
      <vt:lpstr>Sets: mathematical concepts</vt:lpstr>
      <vt:lpstr>Sets: mathematical concepts</vt:lpstr>
      <vt:lpstr>Sets: math. concepts</vt:lpstr>
      <vt:lpstr>Sets: math. concepts</vt:lpstr>
      <vt:lpstr>Matt’s Great advice #10</vt:lpstr>
      <vt:lpstr>Activity 1 - Friends list suggestion</vt:lpstr>
      <vt:lpstr>Activity 1 - Friends list suggestion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 practice – W5S2</dc:title>
  <dc:creator>Matthieu DE MARI</dc:creator>
  <cp:lastModifiedBy>Matthieu DE MARI</cp:lastModifiedBy>
  <cp:revision>3</cp:revision>
  <dcterms:created xsi:type="dcterms:W3CDTF">2020-07-15T07:45:47Z</dcterms:created>
  <dcterms:modified xsi:type="dcterms:W3CDTF">2020-08-04T04:54:47Z</dcterms:modified>
</cp:coreProperties>
</file>